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6" r:id="rId1"/>
  </p:sldMasterIdLst>
  <p:notesMasterIdLst>
    <p:notesMasterId r:id="rId9"/>
  </p:notesMasterIdLst>
  <p:sldIdLst>
    <p:sldId id="288" r:id="rId2"/>
    <p:sldId id="285" r:id="rId3"/>
    <p:sldId id="290" r:id="rId4"/>
    <p:sldId id="291" r:id="rId5"/>
    <p:sldId id="292" r:id="rId6"/>
    <p:sldId id="293" r:id="rId7"/>
    <p:sldId id="29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808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1B008-831D-4610-975A-00AC42102604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673E3-3BED-42D1-A403-810A7ECBA1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35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97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94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913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970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37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31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444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67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532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9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44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64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00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65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60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41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42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66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  <p:sldLayoutId id="2147484051" r:id="rId15"/>
    <p:sldLayoutId id="2147484052" r:id="rId16"/>
    <p:sldLayoutId id="2147484053" r:id="rId17"/>
    <p:sldLayoutId id="214748405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2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224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6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ru-RU" sz="66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6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ru-RU" sz="6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808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Памятка</a:t>
            </a:r>
            <a:r>
              <a:rPr lang="ru-RU" sz="66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ru-RU" sz="66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66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6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для взрослых</a:t>
            </a:r>
            <a:r>
              <a:rPr lang="ru-RU" sz="66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r>
              <a:rPr lang="ru-RU" sz="6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ru-RU" sz="6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66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Подростковый суицид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096000" y="3645024"/>
            <a:ext cx="2724472" cy="2481139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Symbol" pitchFamily="18" charset="2"/>
              <a:buNone/>
              <a:defRPr/>
            </a:pPr>
            <a:endParaRPr lang="ru-RU" i="1" dirty="0"/>
          </a:p>
          <a:p>
            <a:pPr marL="0" indent="0" eaLnBrk="1" hangingPunct="1">
              <a:buFont typeface="Symbol" pitchFamily="18" charset="2"/>
              <a:buNone/>
              <a:defRPr/>
            </a:pPr>
            <a:endParaRPr lang="ru-RU" i="1" dirty="0"/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Подготовил:</a:t>
            </a: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Педагог-психолог</a:t>
            </a:r>
          </a:p>
          <a:p>
            <a:pPr marL="45720" indent="0"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ГАПОУ КК КГТК Головушкина И.В.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980728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CCC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ЧЕРТЫ ПОДРОСТКОВОГО СУИЦИДА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24744"/>
            <a:ext cx="8352928" cy="5472608"/>
          </a:xfrm>
        </p:spPr>
        <p:txBody>
          <a:bodyPr>
            <a:normAutofit fontScale="92500"/>
          </a:bodyPr>
          <a:lstStyle/>
          <a:p>
            <a:r>
              <a:rPr lang="ru-RU" dirty="0"/>
              <a:t>кратковременные конфликты в сферах близких отношений (в семье, школе, группе);</a:t>
            </a:r>
          </a:p>
          <a:p>
            <a:r>
              <a:rPr lang="ru-RU" dirty="0"/>
              <a:t>конфликт воспринимается как крайне значимый и </a:t>
            </a:r>
            <a:r>
              <a:rPr lang="ru-RU" dirty="0" err="1"/>
              <a:t>травматичный</a:t>
            </a:r>
            <a:r>
              <a:rPr lang="ru-RU" dirty="0"/>
              <a:t>, вызывая внутренний кризис и драматизацию событий;</a:t>
            </a:r>
          </a:p>
          <a:p>
            <a:r>
              <a:rPr lang="ru-RU" dirty="0"/>
              <a:t>суицидальный поступок воспринимается в романтически-героическом ореоле: как смелый вызов, как решительное действие, как мужественное решение и т.п.</a:t>
            </a:r>
          </a:p>
          <a:p>
            <a:r>
              <a:rPr lang="ru-RU" dirty="0"/>
              <a:t>суицидное поведение демонстративно, в нем есть признаки "игры на публику";</a:t>
            </a:r>
          </a:p>
          <a:p>
            <a:r>
              <a:rPr lang="ru-RU" dirty="0"/>
              <a:t>суицидальное поведение регулируется скорее порывом, аффектом, в нем нет продуманности, взвешенности, точного просчета;</a:t>
            </a:r>
          </a:p>
          <a:p>
            <a:r>
              <a:rPr lang="ru-RU" dirty="0"/>
              <a:t>средства самоубийства выбраны неумело (прыжок с балкона 2-3 этажа, </a:t>
            </a:r>
            <a:r>
              <a:rPr lang="ru-RU" dirty="0" err="1"/>
              <a:t>малотоксические</a:t>
            </a:r>
            <a:r>
              <a:rPr lang="ru-RU" dirty="0"/>
              <a:t> вещества, тонкая веревка и т.п.).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63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568952" cy="980728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CCC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ПРИЧИНЫ ПРОЯВЛЕНИЯ СУИЦИДА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908720"/>
            <a:ext cx="8496944" cy="5832648"/>
          </a:xfrm>
        </p:spPr>
        <p:txBody>
          <a:bodyPr numCol="2">
            <a:noAutofit/>
          </a:bodyPr>
          <a:lstStyle/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r>
              <a:rPr lang="ru-RU" sz="2000" dirty="0">
                <a:cs typeface="Times New Roman" panose="02020603050405020304" pitchFamily="18" charset="0"/>
              </a:rPr>
              <a:t>Отсутствие доброжелательного внимания со стороны взрослых</a:t>
            </a: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endParaRPr lang="ru-RU" sz="2000" dirty="0">
              <a:cs typeface="Times New Roman" panose="02020603050405020304" pitchFamily="18" charset="0"/>
            </a:endParaRP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r>
              <a:rPr lang="ru-RU" sz="2000" dirty="0">
                <a:cs typeface="Times New Roman" panose="02020603050405020304" pitchFamily="18" charset="0"/>
              </a:rPr>
              <a:t>Резкое повышение общего ритма жизни</a:t>
            </a: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endParaRPr lang="ru-RU" sz="2000" dirty="0">
              <a:cs typeface="Times New Roman" panose="02020603050405020304" pitchFamily="18" charset="0"/>
            </a:endParaRP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r>
              <a:rPr lang="ru-RU" sz="2000" dirty="0">
                <a:cs typeface="Times New Roman" panose="02020603050405020304" pitchFamily="18" charset="0"/>
              </a:rPr>
              <a:t>Социально-экономическая дестабилизация</a:t>
            </a: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endParaRPr lang="ru-RU" sz="2000" dirty="0">
              <a:cs typeface="Times New Roman" panose="02020603050405020304" pitchFamily="18" charset="0"/>
            </a:endParaRP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r>
              <a:rPr lang="ru-RU" sz="2000" dirty="0">
                <a:cs typeface="Times New Roman" panose="02020603050405020304" pitchFamily="18" charset="0"/>
              </a:rPr>
              <a:t>Алкоголизм и наркомания среди родителей</a:t>
            </a: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endParaRPr lang="ru-RU" sz="2000" dirty="0">
              <a:cs typeface="Times New Roman" panose="02020603050405020304" pitchFamily="18" charset="0"/>
            </a:endParaRP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r>
              <a:rPr lang="ru-RU" sz="2000" dirty="0">
                <a:cs typeface="Times New Roman" panose="02020603050405020304" pitchFamily="18" charset="0"/>
              </a:rPr>
              <a:t>Жестокое обращение с подростком, психологическое, физическое и сексуальное насилие</a:t>
            </a: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endParaRPr lang="ru-RU" sz="2000" dirty="0">
              <a:cs typeface="Times New Roman" panose="02020603050405020304" pitchFamily="18" charset="0"/>
            </a:endParaRP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r>
              <a:rPr lang="ru-RU" sz="2000" dirty="0">
                <a:cs typeface="Times New Roman" panose="02020603050405020304" pitchFamily="18" charset="0"/>
              </a:rPr>
              <a:t>Алкоголизм и наркомания среди подростков</a:t>
            </a: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endParaRPr lang="ru-RU" sz="2000" dirty="0">
              <a:cs typeface="Times New Roman" panose="02020603050405020304" pitchFamily="18" charset="0"/>
            </a:endParaRP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r>
              <a:rPr lang="ru-RU" sz="2000" dirty="0">
                <a:cs typeface="Times New Roman" panose="02020603050405020304" pitchFamily="18" charset="0"/>
              </a:rPr>
              <a:t>Неуверенность в завтрашнем дне</a:t>
            </a: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endParaRPr lang="ru-RU" sz="2000" dirty="0">
              <a:cs typeface="Times New Roman" panose="02020603050405020304" pitchFamily="18" charset="0"/>
            </a:endParaRP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r>
              <a:rPr lang="ru-RU" sz="2000" dirty="0">
                <a:cs typeface="Times New Roman" panose="02020603050405020304" pitchFamily="18" charset="0"/>
              </a:rPr>
              <a:t>Отсутствие морально-этических ценностей</a:t>
            </a: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endParaRPr lang="ru-RU" sz="2000" dirty="0">
              <a:cs typeface="Times New Roman" panose="02020603050405020304" pitchFamily="18" charset="0"/>
            </a:endParaRP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r>
              <a:rPr lang="ru-RU" sz="2000" dirty="0">
                <a:cs typeface="Times New Roman" panose="02020603050405020304" pitchFamily="18" charset="0"/>
              </a:rPr>
              <a:t>Потеря смысла жизни</a:t>
            </a: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endParaRPr lang="ru-RU" sz="2000" dirty="0">
              <a:cs typeface="Times New Roman" panose="02020603050405020304" pitchFamily="18" charset="0"/>
            </a:endParaRP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r>
              <a:rPr lang="ru-RU" sz="2000" dirty="0">
                <a:cs typeface="Times New Roman" panose="02020603050405020304" pitchFamily="18" charset="0"/>
              </a:rPr>
              <a:t>Низкая самооценка, трудности в самоопределении</a:t>
            </a: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endParaRPr lang="ru-RU" sz="2000" dirty="0">
              <a:cs typeface="Times New Roman" panose="02020603050405020304" pitchFamily="18" charset="0"/>
            </a:endParaRP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r>
              <a:rPr lang="ru-RU" sz="2000" dirty="0">
                <a:cs typeface="Times New Roman" panose="02020603050405020304" pitchFamily="18" charset="0"/>
              </a:rPr>
              <a:t>Бедность эмоциональной и интеллектуальной жизни</a:t>
            </a: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endParaRPr lang="ru-RU" sz="2000" dirty="0">
              <a:cs typeface="Times New Roman" panose="02020603050405020304" pitchFamily="18" charset="0"/>
            </a:endParaRP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r>
              <a:rPr lang="ru-RU" sz="2000" dirty="0">
                <a:cs typeface="Times New Roman" panose="02020603050405020304" pitchFamily="18" charset="0"/>
              </a:rPr>
              <a:t>Безответная влюбленность</a:t>
            </a:r>
          </a:p>
        </p:txBody>
      </p:sp>
    </p:spTree>
    <p:extLst>
      <p:ext uri="{BB962C8B-B14F-4D97-AF65-F5344CB8AC3E}">
        <p14:creationId xmlns:p14="http://schemas.microsoft.com/office/powerpoint/2010/main" val="8715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68952" cy="720080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CCC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ПРИЧИНЫ ПРОЯВЛЕНИЯ СУИЦИДА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00808"/>
            <a:ext cx="8496944" cy="5040560"/>
          </a:xfrm>
        </p:spPr>
        <p:txBody>
          <a:bodyPr numCol="1">
            <a:noAutofit/>
          </a:bodyPr>
          <a:lstStyle/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r>
              <a:rPr lang="ru-RU" sz="2800" dirty="0">
                <a:cs typeface="Times New Roman" panose="02020603050405020304" pitchFamily="18" charset="0"/>
              </a:rPr>
              <a:t>Общей причиной суицида является социально-психологическая </a:t>
            </a:r>
            <a:r>
              <a:rPr lang="ru-RU" sz="2800" dirty="0" err="1">
                <a:cs typeface="Times New Roman" panose="02020603050405020304" pitchFamily="18" charset="0"/>
              </a:rPr>
              <a:t>дезадаптация</a:t>
            </a:r>
            <a:r>
              <a:rPr lang="ru-RU" sz="2800" dirty="0">
                <a:cs typeface="Times New Roman" panose="02020603050405020304" pitchFamily="18" charset="0"/>
              </a:rPr>
              <a:t>, возникающая под влиянием острых психотравмирующих ситуаций, нарушения взаимодействия личности с ее ближайшим окружением. Однако для подростков это чаще всего не тотальные нарушения, а нарушения общения с близкими, с семьей.</a:t>
            </a:r>
          </a:p>
        </p:txBody>
      </p:sp>
    </p:spTree>
    <p:extLst>
      <p:ext uri="{BB962C8B-B14F-4D97-AF65-F5344CB8AC3E}">
        <p14:creationId xmlns:p14="http://schemas.microsoft.com/office/powerpoint/2010/main" val="10731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68952" cy="720080"/>
          </a:xfrm>
        </p:spPr>
        <p:txBody>
          <a:bodyPr>
            <a:no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CCC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ПРЕДПОСЫЛКИ ПРОЯВЛЕНИЯ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496944" cy="5472608"/>
          </a:xfrm>
        </p:spPr>
        <p:txBody>
          <a:bodyPr numCol="1">
            <a:noAutofit/>
          </a:bodyPr>
          <a:lstStyle/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r>
              <a:rPr lang="ru-RU" sz="2800" dirty="0">
                <a:cs typeface="Times New Roman" panose="02020603050405020304" pitchFamily="18" charset="0"/>
              </a:rPr>
              <a:t>Биологические</a:t>
            </a: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endParaRPr lang="ru-RU" sz="2800" dirty="0">
              <a:cs typeface="Times New Roman" panose="02020603050405020304" pitchFamily="18" charset="0"/>
            </a:endParaRP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r>
              <a:rPr lang="ru-RU" sz="2800" dirty="0">
                <a:cs typeface="Times New Roman" panose="02020603050405020304" pitchFamily="18" charset="0"/>
              </a:rPr>
              <a:t>Личностные (напряжение потребностей и желаний, неумение найти способы их удовлетворения, отказ от поиска выхода из сложных ситуаций, низкий уровень самоконтроля, неумение ослабить нервно-психическое напряжение, эмоциональная нестабильность, импульсивность, повышенная внушаемость, бескомпромиссность и отсутствие жизненного опыта)</a:t>
            </a: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endParaRPr lang="ru-RU" sz="2800" dirty="0">
              <a:cs typeface="Times New Roman" panose="02020603050405020304" pitchFamily="18" charset="0"/>
            </a:endParaRP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r>
              <a:rPr lang="ru-RU" sz="2800" dirty="0">
                <a:cs typeface="Times New Roman" panose="02020603050405020304" pitchFamily="18" charset="0"/>
              </a:rPr>
              <a:t>Социальные</a:t>
            </a:r>
          </a:p>
        </p:txBody>
      </p:sp>
    </p:spTree>
    <p:extLst>
      <p:ext uri="{BB962C8B-B14F-4D97-AF65-F5344CB8AC3E}">
        <p14:creationId xmlns:p14="http://schemas.microsoft.com/office/powerpoint/2010/main" val="156749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68952" cy="864096"/>
          </a:xfrm>
        </p:spPr>
        <p:txBody>
          <a:bodyPr>
            <a:no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CCC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ЧТО МОЖЕТ УДЕРЖАТЬ: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496944" cy="5976664"/>
          </a:xfrm>
        </p:spPr>
        <p:txBody>
          <a:bodyPr numCol="1">
            <a:noAutofit/>
          </a:bodyPr>
          <a:lstStyle/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r>
              <a:rPr lang="ru-RU" dirty="0">
                <a:cs typeface="Times New Roman" panose="02020603050405020304" pitchFamily="18" charset="0"/>
              </a:rPr>
              <a:t>Установите заботливые взаимоотношения с ребенком</a:t>
            </a: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endParaRPr lang="ru-RU" dirty="0">
              <a:cs typeface="Times New Roman" panose="02020603050405020304" pitchFamily="18" charset="0"/>
            </a:endParaRP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r>
              <a:rPr lang="ru-RU" dirty="0">
                <a:cs typeface="Times New Roman" panose="02020603050405020304" pitchFamily="18" charset="0"/>
              </a:rPr>
              <a:t>Будьте внимательным слушателем</a:t>
            </a: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endParaRPr lang="ru-RU" dirty="0">
              <a:cs typeface="Times New Roman" panose="02020603050405020304" pitchFamily="18" charset="0"/>
            </a:endParaRP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r>
              <a:rPr lang="ru-RU" dirty="0">
                <a:cs typeface="Times New Roman" panose="02020603050405020304" pitchFamily="18" charset="0"/>
              </a:rPr>
              <a:t>Будьте искренними в общении, спокойно и доходчиво спрашивайте о тревожащей ситуации</a:t>
            </a: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endParaRPr lang="ru-RU" dirty="0">
              <a:cs typeface="Times New Roman" panose="02020603050405020304" pitchFamily="18" charset="0"/>
            </a:endParaRP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r>
              <a:rPr lang="ru-RU" dirty="0">
                <a:cs typeface="Times New Roman" panose="02020603050405020304" pitchFamily="18" charset="0"/>
              </a:rPr>
              <a:t>Помогите определить источник психического дискомфорта</a:t>
            </a: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endParaRPr lang="ru-RU" dirty="0">
              <a:cs typeface="Times New Roman" panose="02020603050405020304" pitchFamily="18" charset="0"/>
            </a:endParaRP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r>
              <a:rPr lang="ru-RU" dirty="0">
                <a:cs typeface="Times New Roman" panose="02020603050405020304" pitchFamily="18" charset="0"/>
              </a:rPr>
              <a:t>Вселяйте надежду, что все проблемы можно решить конструктивно</a:t>
            </a: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endParaRPr lang="ru-RU" dirty="0">
              <a:cs typeface="Times New Roman" panose="02020603050405020304" pitchFamily="18" charset="0"/>
            </a:endParaRP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r>
              <a:rPr lang="ru-RU" dirty="0">
                <a:cs typeface="Times New Roman" panose="02020603050405020304" pitchFamily="18" charset="0"/>
              </a:rPr>
              <a:t>Помогите ребенку осознать его личностные ресурсы</a:t>
            </a: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endParaRPr lang="ru-RU" dirty="0">
              <a:cs typeface="Times New Roman" panose="02020603050405020304" pitchFamily="18" charset="0"/>
            </a:endParaRPr>
          </a:p>
          <a:p>
            <a:pPr marL="108000" indent="-108000">
              <a:spcBef>
                <a:spcPts val="30"/>
              </a:spcBef>
              <a:spcAft>
                <a:spcPts val="0"/>
              </a:spcAft>
            </a:pPr>
            <a:r>
              <a:rPr lang="ru-RU" dirty="0">
                <a:cs typeface="Times New Roman" panose="02020603050405020304" pitchFamily="18" charset="0"/>
              </a:rPr>
              <a:t>Окажите поддержку в успешной реализации ребенка в настоящем и помогите определить перспективу на будущее.</a:t>
            </a:r>
          </a:p>
        </p:txBody>
      </p:sp>
    </p:spTree>
    <p:extLst>
      <p:ext uri="{BB962C8B-B14F-4D97-AF65-F5344CB8AC3E}">
        <p14:creationId xmlns:p14="http://schemas.microsoft.com/office/powerpoint/2010/main" val="8622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988840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9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lvl="0" algn="ctr"/>
            <a:r>
              <a:rPr lang="ru-RU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</a:t>
            </a:r>
            <a:r>
              <a:rPr lang="ru-RU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593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846</TotalTime>
  <Words>329</Words>
  <Application>Microsoft Office PowerPoint</Application>
  <PresentationFormat>Экран (4:3)</PresentationFormat>
  <Paragraphs>61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Натуральные материалы</vt:lpstr>
      <vt:lpstr>  Памятка  для взрослых.  Подростковый суицид</vt:lpstr>
      <vt:lpstr>ЧЕРТЫ ПОДРОСТКОВОГО СУИЦИДА</vt:lpstr>
      <vt:lpstr>ПРИЧИНЫ ПРОЯВЛЕНИЯ СУИЦИДА</vt:lpstr>
      <vt:lpstr>ПРИЧИНЫ ПРОЯВЛЕНИЯ СУИЦИДА</vt:lpstr>
      <vt:lpstr>ПРЕДПОСЫЛКИ ПРОЯВЛЕНИЯ</vt:lpstr>
      <vt:lpstr>ЧТО МОЖЕТ УДЕРЖАТЬ: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Гимназия</dc:creator>
  <cp:lastModifiedBy>Максим</cp:lastModifiedBy>
  <cp:revision>76</cp:revision>
  <dcterms:created xsi:type="dcterms:W3CDTF">2015-04-03T06:41:40Z</dcterms:created>
  <dcterms:modified xsi:type="dcterms:W3CDTF">2023-04-15T04:48:22Z</dcterms:modified>
</cp:coreProperties>
</file>