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8" r:id="rId2"/>
    <p:sldId id="285" r:id="rId3"/>
    <p:sldId id="287" r:id="rId4"/>
    <p:sldId id="286" r:id="rId5"/>
    <p:sldId id="275" r:id="rId6"/>
    <p:sldId id="283" r:id="rId7"/>
    <p:sldId id="281" r:id="rId8"/>
    <p:sldId id="282" r:id="rId9"/>
    <p:sldId id="289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CC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3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B008-831D-4610-975A-00AC42102604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673E3-3BED-42D1-A403-810A7ECBA1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5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217646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Профилактика </a:t>
            </a:r>
            <a:r>
              <a:rPr lang="ru-RU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стресса и формирование жизнестойкости у подростков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0" y="3645024"/>
            <a:ext cx="2724472" cy="2481139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Symbol" pitchFamily="18" charset="2"/>
              <a:buNone/>
              <a:defRPr/>
            </a:pPr>
            <a:endParaRPr lang="ru-RU" i="1" dirty="0"/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i="1" dirty="0"/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i="1" dirty="0"/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ru-RU" i="1" dirty="0" smtClean="0"/>
              <a:t> </a:t>
            </a:r>
            <a:r>
              <a:rPr lang="ru-RU" i="1" dirty="0" smtClean="0"/>
              <a:t> </a:t>
            </a:r>
            <a:r>
              <a:rPr lang="ru-RU" i="1" dirty="0" smtClean="0"/>
              <a:t>Педагог-психолог</a:t>
            </a:r>
            <a:endParaRPr lang="ru-RU" i="1" dirty="0"/>
          </a:p>
          <a:p>
            <a:pPr>
              <a:defRPr/>
            </a:pPr>
            <a:r>
              <a:rPr lang="ru-RU" dirty="0" smtClean="0"/>
              <a:t>ГАПОУ КК КГТК Головушкина И.В.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8897"/>
            <a:ext cx="4792331" cy="31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842913"/>
            <a:ext cx="7609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внимание!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2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920880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</a:t>
            </a:r>
            <a:r>
              <a:rPr lang="ru-RU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ак </a:t>
            </a:r>
            <a:r>
              <a:rPr lang="ru-RU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что же такое стресс</a:t>
            </a:r>
            <a:r>
              <a:rPr lang="ru-RU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8208912" cy="511256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Стресс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- это состояние напряжения, возникающее у человека под влиянием сильных воздействий.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Стресс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– это неспецифическая защитная реакция организма в ответ на неблагоприятные изменения окружающей среды.</a:t>
            </a:r>
            <a:endParaRPr lang="ru-RU" dirty="0"/>
          </a:p>
          <a:p>
            <a:pPr marL="45720" indent="0" algn="just">
              <a:buNone/>
            </a:pPr>
            <a:r>
              <a:rPr lang="ru-RU" dirty="0"/>
              <a:t>Стресс – это все, что нас окружает. Стресс – это наша жизнь. Он врывается в нашу жизнь с самого утра, вместе со звонком будильника, а потом... Потом все по накатанной схеме – пробки, утренняя толкотня в транспорте, учёба, вызов к директору, проблемы с друзьями, ссоры с близкими, плохой сон. «И такая дребедень каждый день». 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Можно ли жить без стресса? Наука утверждает, что нельзя. Жизнь не терпит постоянства и стабильности, и, конечно же, именно она - главный источник стресса.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63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2"/>
            <a:ext cx="820891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Тест на стрессоустойчивость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8964488" cy="6048672"/>
          </a:xfrm>
        </p:spPr>
        <p:txBody>
          <a:bodyPr>
            <a:noAutofit/>
          </a:bodyPr>
          <a:lstStyle/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Раздражает ли вас смятая страница в журнале, на которой напечатана интересная для вас статья? 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Вызывает ли неприязнь женщина "в летах", которая одета как молодая девушка?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Неприятна ли вам чрезмерная близость собеседника при беседе?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Вызывает ли раздражение школьники курящие в общественном месте или на улице?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Раздражает ли вас человек, кашляющий в Вашу сторону?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Испытываете ли вы неприязнь при виде человека, грызущего ногти?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Испытываете ли вы раздражение, если кто-то смеется невпопад?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Вас охватывает волна недовольства, когда некто учит вас жизни? 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 испытываете раздражение, если  кто-то опаздывает на вашу встречу?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Вас раздражает ситуация, когда вы смотрите телевизор,  а кто-то рядом комментирует происходящее на экране? 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 крайне раздражаетесь, когда вам пересказывают сюжет книги, которую вы планируете прочесть?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 внутренне негодуете, когда Вам дарят ненужные вещи?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Вас раздражает громкий разговор или беседа по телефону в общественном транспорте?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 испытываете неприязнь, ощущая у кого-то сильный запах духов?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Вас раздражает человек, активно жестикулирующий во время разговора?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Негодуете ли вы, когда люди вставляют в речь иноязычные слова?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безусловно"- 3 балла;   "да, но не очень" - 1;      «нет, ни в коем случае" - 0.</a:t>
            </a:r>
          </a:p>
        </p:txBody>
      </p:sp>
    </p:spTree>
    <p:extLst>
      <p:ext uri="{BB962C8B-B14F-4D97-AF65-F5344CB8AC3E}">
        <p14:creationId xmlns:p14="http://schemas.microsoft.com/office/powerpoint/2010/main" val="18744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277033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</a:t>
            </a:r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36 баллов. </a:t>
            </a:r>
            <a:r>
              <a:rPr lang="ru-RU" dirty="0"/>
              <a:t>Ваш уровень стрессоустойчивости – низкий, из колеи вас может вышибить любая, порой даже сама невинная деталь. Многое вокруг может запросто испортить вам настроение, и вернуть его порой бывает трудно. Вам рекомендуется пройти любой тренинг для повышения стрессоустойчивости, чтобы улучшить качество жизни.</a:t>
            </a:r>
          </a:p>
          <a:p>
            <a:endParaRPr lang="ru-RU" dirty="0"/>
          </a:p>
          <a:p>
            <a:r>
              <a:rPr lang="ru-RU" dirty="0"/>
              <a:t>•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13 до 36. </a:t>
            </a:r>
            <a:r>
              <a:rPr lang="ru-RU" dirty="0"/>
              <a:t>Ваш уровень стрессоустойчивости – средний. Вы являетесь человеком, который в целом неплохо справляется со стрессовыми ситуациями, но если случится что-то серьезное, это может привести к нервному срыву. </a:t>
            </a:r>
          </a:p>
          <a:p>
            <a:endParaRPr lang="ru-RU" dirty="0"/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13.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Ваш уровень стрессоустойчивости – высокий. Для того чтобы вывести вас, нужно действительно серьезное событие. Вы легко переносите невзгоды и лояльны к окружающим. </a:t>
            </a:r>
          </a:p>
          <a:p>
            <a:r>
              <a:rPr lang="ru-RU" dirty="0"/>
              <a:t>Главное, не слишком увлекайтесь таким </a:t>
            </a:r>
          </a:p>
          <a:p>
            <a:r>
              <a:rPr lang="ru-RU" dirty="0"/>
              <a:t>отстраненным отношением: ваши близкие могут </a:t>
            </a:r>
          </a:p>
          <a:p>
            <a:r>
              <a:rPr lang="ru-RU" dirty="0"/>
              <a:t>принять это на свой счет.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1441491" cy="11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97" y="4869664"/>
            <a:ext cx="2341759" cy="175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2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58" y="116632"/>
            <a:ext cx="2309242" cy="120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317437"/>
            <a:ext cx="7992888" cy="461722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Жизнестойкость</a:t>
            </a:r>
            <a:r>
              <a:rPr lang="ru-RU" dirty="0"/>
              <a:t> характеризует меру способности личности выдерживать стрессовую ситуацию, сохраняя внутреннюю сбалансированность и не снижая успешности деятельности.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Жизнестойкость</a:t>
            </a:r>
            <a:r>
              <a:rPr lang="ru-RU" dirty="0"/>
              <a:t> – это сочетание жизнелюбия и энергичности; действенного интереса к жизни и возможностей для достижения поставленных целей.</a:t>
            </a:r>
          </a:p>
          <a:p>
            <a:r>
              <a:rPr lang="ru-RU" dirty="0">
                <a:solidFill>
                  <a:srgbClr val="FF0000"/>
                </a:solidFill>
              </a:rPr>
              <a:t>Жизнестойкость </a:t>
            </a:r>
            <a:r>
              <a:rPr lang="ru-RU" dirty="0"/>
              <a:t>– это умение нестандартно реагировать на стандартные жизненные ситуации, что повышает вероятность их успешного разрешения.</a:t>
            </a:r>
          </a:p>
          <a:p>
            <a:r>
              <a:rPr lang="ru-RU" dirty="0">
                <a:solidFill>
                  <a:srgbClr val="FF0000"/>
                </a:solidFill>
              </a:rPr>
              <a:t>Жизнестойкость </a:t>
            </a:r>
            <a:r>
              <a:rPr lang="ru-RU" dirty="0"/>
              <a:t>– это готовность выходить победителем из любых жизненных испытаний и выносить жизненный опыт.</a:t>
            </a:r>
          </a:p>
          <a:p>
            <a:r>
              <a:rPr lang="ru-RU" dirty="0">
                <a:solidFill>
                  <a:srgbClr val="FF0000"/>
                </a:solidFill>
              </a:rPr>
              <a:t>Жизнестойкость</a:t>
            </a:r>
            <a:r>
              <a:rPr lang="ru-RU" dirty="0"/>
              <a:t> – это оптимистичный способ </a:t>
            </a:r>
          </a:p>
          <a:p>
            <a:r>
              <a:rPr lang="ru-RU" dirty="0"/>
              <a:t>взаимодействия с миром и окружающими людьми.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9" y="404665"/>
            <a:ext cx="7669404" cy="1152128"/>
          </a:xfrm>
        </p:spPr>
        <p:txBody>
          <a:bodyPr/>
          <a:lstStyle/>
          <a:p>
            <a:pPr marL="182880" indent="0">
              <a:buNone/>
            </a:pPr>
            <a:r>
              <a:rPr lang="ru-RU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Что такое жизнестойкость?</a:t>
            </a:r>
            <a:endParaRPr lang="ru-RU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58" y="4993298"/>
            <a:ext cx="2309242" cy="18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6048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848872" cy="51125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Если есть проблема! 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Не пытайтесь разом решить всю проблему, выберите часть проблемы, с которой вы можете справиться.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Уделите время на обдумывания существующих возможностей.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 Обратитесь за помощью к взрослому.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Мысленно проверьте возможное решение.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Обдумайте достоинства и недостатки вашего решения.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Не забудьте подумать о том, как отразится выбранное вами решения на окружающих</a:t>
            </a:r>
          </a:p>
          <a:p>
            <a:pPr marL="457200" indent="-457200" algn="l">
              <a:buAutoNum type="arabicPeriod"/>
            </a:pPr>
            <a:r>
              <a:rPr lang="ru-RU" sz="2400" dirty="0" smtClean="0"/>
              <a:t>Составьте план действий для реализации вашего решения.</a:t>
            </a:r>
          </a:p>
          <a:p>
            <a:pPr marL="457200" indent="-457200" algn="l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353444" cy="186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88831" cy="93610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«План решения проблемы:»</a:t>
            </a:r>
            <a:r>
              <a:rPr lang="ru-RU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sz="3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712968" cy="5688632"/>
          </a:xfrm>
        </p:spPr>
        <p:txBody>
          <a:bodyPr>
            <a:noAutofit/>
          </a:bodyPr>
          <a:lstStyle/>
          <a:p>
            <a:r>
              <a:rPr lang="ru-RU" sz="2400" dirty="0" smtClean="0"/>
              <a:t>1. Определите проблему.</a:t>
            </a:r>
          </a:p>
          <a:p>
            <a:r>
              <a:rPr lang="ru-RU" sz="2400" dirty="0" smtClean="0"/>
              <a:t>2. Какие существуют варианты решения?</a:t>
            </a:r>
          </a:p>
          <a:p>
            <a:r>
              <a:rPr lang="ru-RU" sz="2400" dirty="0" smtClean="0"/>
              <a:t>3. С кем можно поговорить на эту тему?</a:t>
            </a:r>
          </a:p>
          <a:p>
            <a:r>
              <a:rPr lang="ru-RU" sz="2400" dirty="0" smtClean="0"/>
              <a:t>4. Вырабатывайте план.</a:t>
            </a:r>
          </a:p>
          <a:p>
            <a:r>
              <a:rPr lang="ru-RU" sz="2400" dirty="0" smtClean="0"/>
              <a:t>5. Каковы «за» и «против»?</a:t>
            </a:r>
          </a:p>
          <a:p>
            <a:r>
              <a:rPr lang="ru-RU" sz="2400" dirty="0" smtClean="0"/>
              <a:t>6. Испробуйте этот план. Как он сработал? Что могло случиться 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24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ПАМЯТКА ПОДРОСТКУ     «ЕСЛИ ТЫ ПОПАЛ В ТРУДНУЮ СИТУАЦИЮ»</a:t>
            </a:r>
          </a:p>
          <a:p>
            <a:r>
              <a:rPr lang="ru-RU" b="1" dirty="0"/>
              <a:t> </a:t>
            </a:r>
            <a:r>
              <a:rPr lang="ru-RU" b="1" i="1" dirty="0"/>
              <a:t>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Совет№1.</a:t>
            </a:r>
            <a:r>
              <a:rPr lang="ru-RU" dirty="0"/>
              <a:t> Если ты попал в трудную ситуацию, не впадай в панику или депрессию. Постарайся проанализировать свое положение с максимальной четкостью.</a:t>
            </a:r>
          </a:p>
          <a:p>
            <a:r>
              <a:rPr lang="ru-RU" b="1" dirty="0"/>
              <a:t> 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Совет №2.</a:t>
            </a:r>
            <a:r>
              <a:rPr lang="ru-RU" dirty="0"/>
              <a:t> Определи, кто создал трудную ситуацию. Если ты сам, значит, возьми ответственность на себя.</a:t>
            </a:r>
          </a:p>
          <a:p>
            <a:r>
              <a:rPr lang="ru-RU" b="1" dirty="0"/>
              <a:t>  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Совет №3</a:t>
            </a:r>
            <a:r>
              <a:rPr lang="ru-RU" b="1" i="1" dirty="0"/>
              <a:t>. </a:t>
            </a:r>
            <a:r>
              <a:rPr lang="ru-RU" dirty="0"/>
              <a:t>Подумай, с кем ты мог бы откровенно поговорить о своем положении.</a:t>
            </a:r>
          </a:p>
          <a:p>
            <a:r>
              <a:rPr lang="ru-RU" b="1" dirty="0"/>
              <a:t>  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Совет№4</a:t>
            </a:r>
            <a:r>
              <a:rPr lang="ru-RU" b="1" dirty="0"/>
              <a:t>.</a:t>
            </a:r>
            <a:r>
              <a:rPr lang="ru-RU" dirty="0"/>
              <a:t> Не оставайся со своей болью один на один. Ложь - это еще одна проблема для тебя.</a:t>
            </a:r>
          </a:p>
          <a:p>
            <a:r>
              <a:rPr lang="ru-RU" b="1" dirty="0"/>
              <a:t>  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Совет№5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> Со своей тайной обращайся осторожно. Не перекладывай ее на плечи своего друга, который реально не может тебе помочь, но будет очень сильно переживать за тебя. Тебе от этого не будет легче.</a:t>
            </a:r>
          </a:p>
          <a:p>
            <a:r>
              <a:rPr lang="ru-RU" b="1" dirty="0"/>
              <a:t> 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Совет№6</a:t>
            </a:r>
            <a:r>
              <a:rPr lang="ru-RU" b="1" dirty="0"/>
              <a:t>.</a:t>
            </a:r>
            <a:r>
              <a:rPr lang="ru-RU" dirty="0"/>
              <a:t> Постарайся обратиться к взрослому человеку, у которого жизненный опыт больше твоего и который может помочь тебе реально. Это могут быть родственники или родители.</a:t>
            </a:r>
          </a:p>
          <a:p>
            <a:r>
              <a:rPr lang="ru-RU" b="1" dirty="0"/>
              <a:t>  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Совет№7</a:t>
            </a:r>
            <a:r>
              <a:rPr lang="ru-RU" b="1" dirty="0"/>
              <a:t>.</a:t>
            </a:r>
            <a:r>
              <a:rPr lang="ru-RU" dirty="0"/>
              <a:t> Переступи через свой страх перед родительским гневом. Ты его заслужил, и с этим ничего не поделаешь. Гроза проходит, и вновь сияет солнце.</a:t>
            </a:r>
          </a:p>
          <a:p>
            <a:r>
              <a:rPr lang="ru-RU" b="1" dirty="0"/>
              <a:t>  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Совет №8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> Верь, что ты сможешь исправить положение, главное - ничего не бойся. Страх – это не твой спутник и друг. Пусть страх дружит с одиночками! А ты не один! Если ты попросил помощи, тебе всегда помогут!</a:t>
            </a:r>
          </a:p>
        </p:txBody>
      </p:sp>
    </p:spTree>
    <p:extLst>
      <p:ext uri="{BB962C8B-B14F-4D97-AF65-F5344CB8AC3E}">
        <p14:creationId xmlns:p14="http://schemas.microsoft.com/office/powerpoint/2010/main" val="3983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54980"/>
            <a:ext cx="7488832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Обратиться за помощью в трудной ситуации</a:t>
            </a:r>
            <a:r>
              <a:rPr lang="ru-RU" sz="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6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не значит проявить слабость. Это шаг взрослого, сильного человека.</a:t>
            </a:r>
            <a:endParaRPr kumimoji="0" lang="ru-RU" sz="9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Ведь это нормально: доверять тем, кто хочет и может помочь.</a:t>
            </a:r>
            <a:endParaRPr kumimoji="0" lang="ru-RU" sz="9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НЕРАЗРЕШИМЫХ ПРОБЛЕМ НЕ БЫВАЕТ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ТЕЛЕФОН ДОВЕРИЯ ДЛЯ РОДИТЕЛЕЙ И ПОДРОСТКОВ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44334"/>
            <a:ext cx="9313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</a:rPr>
              <a:t>8 (800) 200-01-22;   8(861) 245-82-82</a:t>
            </a:r>
            <a:endParaRPr lang="ru-RU" sz="2800" dirty="0">
              <a:solidFill>
                <a:schemeClr val="accent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10" y="3846398"/>
            <a:ext cx="4050196" cy="269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798</TotalTime>
  <Words>1056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Georgia</vt:lpstr>
      <vt:lpstr>Symbol</vt:lpstr>
      <vt:lpstr>Times New Roman</vt:lpstr>
      <vt:lpstr>Trebuchet MS</vt:lpstr>
      <vt:lpstr>Воздушный поток</vt:lpstr>
      <vt:lpstr>Профилактика  стресса и формирование жизнестойкости у подростков</vt:lpstr>
      <vt:lpstr>Так что же такое стресс?</vt:lpstr>
      <vt:lpstr>Тест на стрессоустойчивость</vt:lpstr>
      <vt:lpstr>Презентация PowerPoint</vt:lpstr>
      <vt:lpstr>Что такое жизнестойкость?</vt:lpstr>
      <vt:lpstr>Презентация PowerPoint</vt:lpstr>
      <vt:lpstr>«План решения проблемы:»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</dc:creator>
  <cp:lastModifiedBy>Психолог</cp:lastModifiedBy>
  <cp:revision>68</cp:revision>
  <dcterms:created xsi:type="dcterms:W3CDTF">2015-04-03T06:41:40Z</dcterms:created>
  <dcterms:modified xsi:type="dcterms:W3CDTF">2023-04-12T08:04:13Z</dcterms:modified>
</cp:coreProperties>
</file>